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577" r:id="rId2"/>
    <p:sldId id="576" r:id="rId3"/>
    <p:sldId id="578" r:id="rId4"/>
    <p:sldId id="572" r:id="rId5"/>
    <p:sldId id="573" r:id="rId6"/>
    <p:sldId id="579" r:id="rId7"/>
    <p:sldId id="575" r:id="rId8"/>
  </p:sldIdLst>
  <p:sldSz cx="9144000" cy="6858000" type="screen4x3"/>
  <p:notesSz cx="7099300" cy="10234613"/>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19C1F"/>
    <a:srgbClr val="FFFFFF"/>
    <a:srgbClr val="969696"/>
    <a:srgbClr val="FF0000"/>
    <a:srgbClr val="CC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0" autoAdjust="0"/>
    <p:restoredTop sz="96010" autoAdjust="0"/>
  </p:normalViewPr>
  <p:slideViewPr>
    <p:cSldViewPr>
      <p:cViewPr varScale="1">
        <p:scale>
          <a:sx n="93" d="100"/>
          <a:sy n="93" d="100"/>
        </p:scale>
        <p:origin x="72"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1" rIns="91424" bIns="45711" numCol="1" anchor="t" anchorCtr="0" compatLnSpc="1">
            <a:prstTxWarp prst="textNoShape">
              <a:avLst/>
            </a:prstTxWarp>
          </a:bodyPr>
          <a:lstStyle>
            <a:lvl1pPr>
              <a:defRPr sz="1200"/>
            </a:lvl1pPr>
          </a:lstStyle>
          <a:p>
            <a:endParaRPr lang="en-US" altLang="ja-JP" dirty="0"/>
          </a:p>
        </p:txBody>
      </p:sp>
      <p:sp>
        <p:nvSpPr>
          <p:cNvPr id="60419" name="Rectangle 3"/>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1" rIns="91424" bIns="45711" numCol="1" anchor="t" anchorCtr="0" compatLnSpc="1">
            <a:prstTxWarp prst="textNoShape">
              <a:avLst/>
            </a:prstTxWarp>
          </a:bodyPr>
          <a:lstStyle>
            <a:lvl1pPr algn="r">
              <a:defRPr sz="1200"/>
            </a:lvl1pPr>
          </a:lstStyle>
          <a:p>
            <a:endParaRPr lang="en-US" altLang="ja-JP" dirty="0"/>
          </a:p>
        </p:txBody>
      </p:sp>
      <p:sp>
        <p:nvSpPr>
          <p:cNvPr id="7270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1" rIns="91424" bIns="4571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0422" name="Rectangle 6"/>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1" rIns="91424" bIns="45711" numCol="1" anchor="b" anchorCtr="0" compatLnSpc="1">
            <a:prstTxWarp prst="textNoShape">
              <a:avLst/>
            </a:prstTxWarp>
          </a:bodyPr>
          <a:lstStyle>
            <a:lvl1pPr>
              <a:defRPr sz="1200"/>
            </a:lvl1pPr>
          </a:lstStyle>
          <a:p>
            <a:endParaRPr lang="en-US" altLang="ja-JP" dirty="0"/>
          </a:p>
        </p:txBody>
      </p:sp>
      <p:sp>
        <p:nvSpPr>
          <p:cNvPr id="60423" name="Rectangle 7"/>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1" rIns="91424" bIns="45711" numCol="1" anchor="b" anchorCtr="0" compatLnSpc="1">
            <a:prstTxWarp prst="textNoShape">
              <a:avLst/>
            </a:prstTxWarp>
          </a:bodyPr>
          <a:lstStyle>
            <a:lvl1pPr algn="r">
              <a:defRPr sz="1200"/>
            </a:lvl1pPr>
          </a:lstStyle>
          <a:p>
            <a:fld id="{8FC89569-D54B-4E5D-B1B7-98BB2E639062}" type="slidenum">
              <a:rPr lang="en-US" altLang="ja-JP"/>
              <a:pPr/>
              <a:t>‹#›</a:t>
            </a:fld>
            <a:endParaRPr lang="en-US" altLang="ja-JP" dirty="0"/>
          </a:p>
        </p:txBody>
      </p:sp>
    </p:spTree>
    <p:extLst>
      <p:ext uri="{BB962C8B-B14F-4D97-AF65-F5344CB8AC3E}">
        <p14:creationId xmlns:p14="http://schemas.microsoft.com/office/powerpoint/2010/main" val="3973650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C89569-D54B-4E5D-B1B7-98BB2E639062}" type="slidenum">
              <a:rPr lang="en-US" altLang="ja-JP" smtClean="0"/>
              <a:pPr/>
              <a:t>3</a:t>
            </a:fld>
            <a:endParaRPr lang="en-US" altLang="ja-JP" dirty="0"/>
          </a:p>
        </p:txBody>
      </p:sp>
    </p:spTree>
    <p:extLst>
      <p:ext uri="{BB962C8B-B14F-4D97-AF65-F5344CB8AC3E}">
        <p14:creationId xmlns:p14="http://schemas.microsoft.com/office/powerpoint/2010/main" val="151840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394BF25-1331-405A-8DD3-B0794D29CBFA}" type="slidenum">
              <a:rPr lang="en-US" altLang="ja-JP"/>
              <a:pPr>
                <a:defRPr/>
              </a:pPr>
              <a:t>‹#›</a:t>
            </a:fld>
            <a:endParaRPr lang="en-US" altLang="ja-JP" dirty="0"/>
          </a:p>
        </p:txBody>
      </p:sp>
    </p:spTree>
    <p:extLst>
      <p:ext uri="{BB962C8B-B14F-4D97-AF65-F5344CB8AC3E}">
        <p14:creationId xmlns:p14="http://schemas.microsoft.com/office/powerpoint/2010/main" val="20117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F2943C6-42DF-453C-97B8-75AE5DD5A545}" type="slidenum">
              <a:rPr lang="en-US" altLang="ja-JP"/>
              <a:pPr>
                <a:defRPr/>
              </a:pPr>
              <a:t>‹#›</a:t>
            </a:fld>
            <a:endParaRPr lang="en-US" altLang="ja-JP" dirty="0"/>
          </a:p>
        </p:txBody>
      </p:sp>
    </p:spTree>
    <p:extLst>
      <p:ext uri="{BB962C8B-B14F-4D97-AF65-F5344CB8AC3E}">
        <p14:creationId xmlns:p14="http://schemas.microsoft.com/office/powerpoint/2010/main" val="14751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B949FE9-A3CA-47A7-8EC9-13537932BA52}" type="slidenum">
              <a:rPr lang="en-US" altLang="ja-JP"/>
              <a:pPr>
                <a:defRPr/>
              </a:pPr>
              <a:t>‹#›</a:t>
            </a:fld>
            <a:endParaRPr lang="en-US" altLang="ja-JP" dirty="0"/>
          </a:p>
        </p:txBody>
      </p:sp>
    </p:spTree>
    <p:extLst>
      <p:ext uri="{BB962C8B-B14F-4D97-AF65-F5344CB8AC3E}">
        <p14:creationId xmlns:p14="http://schemas.microsoft.com/office/powerpoint/2010/main" val="319936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B035A379-E632-4730-B9A8-EFAB60045119}" type="slidenum">
              <a:rPr lang="en-US" altLang="ja-JP"/>
              <a:pPr>
                <a:defRPr/>
              </a:pPr>
              <a:t>‹#›</a:t>
            </a:fld>
            <a:endParaRPr lang="en-US" altLang="ja-JP" dirty="0"/>
          </a:p>
        </p:txBody>
      </p:sp>
    </p:spTree>
    <p:extLst>
      <p:ext uri="{BB962C8B-B14F-4D97-AF65-F5344CB8AC3E}">
        <p14:creationId xmlns:p14="http://schemas.microsoft.com/office/powerpoint/2010/main" val="306273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D20D829-6AE0-4A95-868F-B431F7EF38CE}" type="slidenum">
              <a:rPr lang="en-US" altLang="ja-JP"/>
              <a:pPr>
                <a:defRPr/>
              </a:pPr>
              <a:t>‹#›</a:t>
            </a:fld>
            <a:endParaRPr lang="en-US" altLang="ja-JP" dirty="0"/>
          </a:p>
        </p:txBody>
      </p:sp>
    </p:spTree>
    <p:extLst>
      <p:ext uri="{BB962C8B-B14F-4D97-AF65-F5344CB8AC3E}">
        <p14:creationId xmlns:p14="http://schemas.microsoft.com/office/powerpoint/2010/main" val="211267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7C1CBAF9-EE52-4E3A-99EB-2E06EFD8B1F0}" type="slidenum">
              <a:rPr lang="en-US" altLang="ja-JP"/>
              <a:pPr>
                <a:defRPr/>
              </a:pPr>
              <a:t>‹#›</a:t>
            </a:fld>
            <a:endParaRPr lang="en-US" altLang="ja-JP" dirty="0"/>
          </a:p>
        </p:txBody>
      </p:sp>
    </p:spTree>
    <p:extLst>
      <p:ext uri="{BB962C8B-B14F-4D97-AF65-F5344CB8AC3E}">
        <p14:creationId xmlns:p14="http://schemas.microsoft.com/office/powerpoint/2010/main" val="256991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D05BAEF-169B-4FE6-816F-4F30EC16AAE7}" type="slidenum">
              <a:rPr lang="en-US" altLang="ja-JP"/>
              <a:pPr>
                <a:defRPr/>
              </a:pPr>
              <a:t>‹#›</a:t>
            </a:fld>
            <a:endParaRPr lang="en-US" altLang="ja-JP" dirty="0"/>
          </a:p>
        </p:txBody>
      </p:sp>
    </p:spTree>
    <p:extLst>
      <p:ext uri="{BB962C8B-B14F-4D97-AF65-F5344CB8AC3E}">
        <p14:creationId xmlns:p14="http://schemas.microsoft.com/office/powerpoint/2010/main" val="19062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C7EAF876-3CDB-40B9-ABC3-AA315F20B088}" type="slidenum">
              <a:rPr lang="en-US" altLang="ja-JP"/>
              <a:pPr>
                <a:defRPr/>
              </a:pPr>
              <a:t>‹#›</a:t>
            </a:fld>
            <a:endParaRPr lang="en-US" altLang="ja-JP" dirty="0"/>
          </a:p>
        </p:txBody>
      </p:sp>
    </p:spTree>
    <p:extLst>
      <p:ext uri="{BB962C8B-B14F-4D97-AF65-F5344CB8AC3E}">
        <p14:creationId xmlns:p14="http://schemas.microsoft.com/office/powerpoint/2010/main" val="308590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F3C3053E-55F1-4604-970F-E74EE27DDDE0}" type="slidenum">
              <a:rPr lang="en-US" altLang="ja-JP"/>
              <a:pPr>
                <a:defRPr/>
              </a:pPr>
              <a:t>‹#›</a:t>
            </a:fld>
            <a:endParaRPr lang="en-US" altLang="ja-JP" dirty="0"/>
          </a:p>
        </p:txBody>
      </p:sp>
    </p:spTree>
    <p:extLst>
      <p:ext uri="{BB962C8B-B14F-4D97-AF65-F5344CB8AC3E}">
        <p14:creationId xmlns:p14="http://schemas.microsoft.com/office/powerpoint/2010/main" val="321656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7C51155E-5EED-411C-AE07-636D3CBC65A7}" type="slidenum">
              <a:rPr lang="en-US" altLang="ja-JP"/>
              <a:pPr>
                <a:defRPr/>
              </a:pPr>
              <a:t>‹#›</a:t>
            </a:fld>
            <a:endParaRPr lang="en-US" altLang="ja-JP" dirty="0"/>
          </a:p>
        </p:txBody>
      </p:sp>
    </p:spTree>
    <p:extLst>
      <p:ext uri="{BB962C8B-B14F-4D97-AF65-F5344CB8AC3E}">
        <p14:creationId xmlns:p14="http://schemas.microsoft.com/office/powerpoint/2010/main" val="41764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4DB2722-AC83-4C91-8A23-74B00DCE6159}" type="slidenum">
              <a:rPr lang="en-US" altLang="ja-JP"/>
              <a:pPr>
                <a:defRPr/>
              </a:pPr>
              <a:t>‹#›</a:t>
            </a:fld>
            <a:endParaRPr lang="en-US" altLang="ja-JP" dirty="0"/>
          </a:p>
        </p:txBody>
      </p:sp>
    </p:spTree>
    <p:extLst>
      <p:ext uri="{BB962C8B-B14F-4D97-AF65-F5344CB8AC3E}">
        <p14:creationId xmlns:p14="http://schemas.microsoft.com/office/powerpoint/2010/main" val="258304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5B57AB2A-0258-45D4-9356-D32E2261EC21}" type="slidenum">
              <a:rPr lang="en-US" altLang="ja-JP"/>
              <a:pPr>
                <a:defRPr/>
              </a:pPr>
              <a:t>‹#›</a:t>
            </a:fld>
            <a:endParaRPr lang="en-US" altLang="ja-JP" dirty="0"/>
          </a:p>
        </p:txBody>
      </p:sp>
    </p:spTree>
    <p:extLst>
      <p:ext uri="{BB962C8B-B14F-4D97-AF65-F5344CB8AC3E}">
        <p14:creationId xmlns:p14="http://schemas.microsoft.com/office/powerpoint/2010/main" val="82168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3019B23-BF23-4E54-8CFF-9BE9AB06A7F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mp4"/><Relationship Id="rId7" Type="http://schemas.openxmlformats.org/officeDocument/2006/relationships/image" Target="../media/image4.gif"/><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xml"/><Relationship Id="rId11" Type="http://schemas.openxmlformats.org/officeDocument/2006/relationships/image" Target="../media/image1.jpe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video" Target="../media/media1.mp4"/><Relationship Id="rId9"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4.mp4"/><Relationship Id="rId7" Type="http://schemas.openxmlformats.org/officeDocument/2006/relationships/image" Target="../media/image8.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5.gif"/><Relationship Id="rId5" Type="http://schemas.openxmlformats.org/officeDocument/2006/relationships/slideLayout" Target="../slideLayouts/slideLayout7.xml"/><Relationship Id="rId10" Type="http://schemas.openxmlformats.org/officeDocument/2006/relationships/image" Target="../media/image1.jpeg"/><Relationship Id="rId4" Type="http://schemas.openxmlformats.org/officeDocument/2006/relationships/video" Target="../media/media4.mp4"/><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2411760" y="5805264"/>
            <a:ext cx="431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a:t>2014/11/07</a:t>
            </a:r>
            <a:r>
              <a:rPr lang="ja-JP" altLang="en-US" sz="1800" dirty="0"/>
              <a:t>　</a:t>
            </a:r>
            <a:r>
              <a:rPr lang="en-US" altLang="ja-JP" sz="1800" dirty="0"/>
              <a:t>08</a:t>
            </a:r>
            <a:r>
              <a:rPr lang="ja-JP" altLang="en-US" sz="1800" dirty="0"/>
              <a:t>：</a:t>
            </a:r>
            <a:r>
              <a:rPr lang="en-US" altLang="ja-JP" sz="1800" dirty="0"/>
              <a:t>04↑</a:t>
            </a:r>
            <a:r>
              <a:rPr lang="ja-JP" altLang="en-US" sz="1800" dirty="0"/>
              <a:t>　火口縁上　</a:t>
            </a:r>
            <a:r>
              <a:rPr lang="en-US" altLang="ja-JP" sz="1800" dirty="0"/>
              <a:t>3500 m</a:t>
            </a:r>
          </a:p>
        </p:txBody>
      </p:sp>
      <p:sp>
        <p:nvSpPr>
          <p:cNvPr id="2" name="テキスト ボックス 1"/>
          <p:cNvSpPr txBox="1"/>
          <p:nvPr/>
        </p:nvSpPr>
        <p:spPr>
          <a:xfrm>
            <a:off x="111920" y="293747"/>
            <a:ext cx="3741730" cy="830997"/>
          </a:xfrm>
          <a:prstGeom prst="rect">
            <a:avLst/>
          </a:prstGeom>
          <a:noFill/>
        </p:spPr>
        <p:txBody>
          <a:bodyPr wrap="none" rtlCol="0">
            <a:spAutoFit/>
          </a:bodyPr>
          <a:lstStyle/>
          <a:p>
            <a:r>
              <a:rPr kumimoji="1" lang="ja-JP" altLang="en-US" sz="2400" dirty="0"/>
              <a:t>・桜島噴火の典型例</a:t>
            </a:r>
            <a:endParaRPr kumimoji="1" lang="en-US" altLang="ja-JP" sz="2400" dirty="0"/>
          </a:p>
          <a:p>
            <a:r>
              <a:rPr lang="ja-JP" altLang="en-US" sz="2400" dirty="0"/>
              <a:t>（噴火に伴う雲の発生なし）</a:t>
            </a:r>
            <a:endParaRPr kumimoji="1" lang="ja-JP" altLang="en-US" sz="2400"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pic>
        <p:nvPicPr>
          <p:cNvPr id="3" name="t201411070804_3500m">
            <a:hlinkClick r:id="" action="ppaction://media"/>
            <a:extLst>
              <a:ext uri="{FF2B5EF4-FFF2-40B4-BE49-F238E27FC236}">
                <a16:creationId xmlns:a16="http://schemas.microsoft.com/office/drawing/2014/main" id="{D411176E-0476-4A1E-9F06-82A78E8EDDC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143000"/>
            <a:ext cx="6096000" cy="4572000"/>
          </a:xfrm>
          <a:prstGeom prst="rect">
            <a:avLst/>
          </a:prstGeom>
        </p:spPr>
      </p:pic>
      <p:sp>
        <p:nvSpPr>
          <p:cNvPr id="6" name="テキスト ボックス 5">
            <a:extLst>
              <a:ext uri="{FF2B5EF4-FFF2-40B4-BE49-F238E27FC236}">
                <a16:creationId xmlns:a16="http://schemas.microsoft.com/office/drawing/2014/main" id="{04248D16-F56D-45DE-808A-8FAE9C1848C5}"/>
              </a:ext>
            </a:extLst>
          </p:cNvPr>
          <p:cNvSpPr txBox="1"/>
          <p:nvPr/>
        </p:nvSpPr>
        <p:spPr>
          <a:xfrm>
            <a:off x="3059832" y="370691"/>
            <a:ext cx="2197205" cy="338554"/>
          </a:xfrm>
          <a:prstGeom prst="rect">
            <a:avLst/>
          </a:prstGeom>
          <a:noFill/>
        </p:spPr>
        <p:txBody>
          <a:bodyPr wrap="none" rtlCol="0">
            <a:spAutoFit/>
          </a:bodyPr>
          <a:lstStyle/>
          <a:p>
            <a:r>
              <a:rPr kumimoji="1" lang="en-US" altLang="ja-JP" dirty="0"/>
              <a:t>2014/11/07</a:t>
            </a:r>
            <a:r>
              <a:rPr kumimoji="1" lang="ja-JP" altLang="en-US" dirty="0"/>
              <a:t>　</a:t>
            </a:r>
            <a:r>
              <a:rPr kumimoji="1" lang="en-US" altLang="ja-JP" dirty="0"/>
              <a:t>9</a:t>
            </a:r>
            <a:r>
              <a:rPr kumimoji="1" lang="ja-JP" altLang="en-US" dirty="0"/>
              <a:t>時</a:t>
            </a:r>
            <a:r>
              <a:rPr lang="ja-JP" altLang="en-US" dirty="0"/>
              <a:t>　</a:t>
            </a:r>
            <a:r>
              <a:rPr kumimoji="1" lang="ja-JP" altLang="en-US" dirty="0"/>
              <a:t>快晴</a:t>
            </a:r>
          </a:p>
        </p:txBody>
      </p:sp>
      <p:sp>
        <p:nvSpPr>
          <p:cNvPr id="7" name="テキスト ボックス 6">
            <a:extLst>
              <a:ext uri="{FF2B5EF4-FFF2-40B4-BE49-F238E27FC236}">
                <a16:creationId xmlns:a16="http://schemas.microsoft.com/office/drawing/2014/main" id="{D0FE6C63-FA74-421F-8000-EA31A5B6C6AA}"/>
              </a:ext>
            </a:extLst>
          </p:cNvPr>
          <p:cNvSpPr txBox="1"/>
          <p:nvPr/>
        </p:nvSpPr>
        <p:spPr>
          <a:xfrm>
            <a:off x="-83119" y="40024"/>
            <a:ext cx="1119217" cy="338554"/>
          </a:xfrm>
          <a:prstGeom prst="rect">
            <a:avLst/>
          </a:prstGeom>
          <a:noFill/>
        </p:spPr>
        <p:txBody>
          <a:bodyPr wrap="none" rtlCol="0">
            <a:spAutoFit/>
          </a:bodyPr>
          <a:lstStyle/>
          <a:p>
            <a:r>
              <a:rPr kumimoji="1" lang="ja-JP" altLang="en-US" dirty="0"/>
              <a:t>＜教材</a:t>
            </a:r>
            <a:r>
              <a:rPr kumimoji="1" lang="en-US" altLang="ja-JP" dirty="0"/>
              <a:t>1</a:t>
            </a:r>
            <a:r>
              <a:rPr kumimoji="1" lang="ja-JP" altLang="en-US" dirty="0"/>
              <a:t>＞</a:t>
            </a:r>
          </a:p>
        </p:txBody>
      </p:sp>
      <p:sp>
        <p:nvSpPr>
          <p:cNvPr id="8" name="スライド番号プレースホルダー 7">
            <a:extLst>
              <a:ext uri="{FF2B5EF4-FFF2-40B4-BE49-F238E27FC236}">
                <a16:creationId xmlns:a16="http://schemas.microsoft.com/office/drawing/2014/main" id="{EE5A00BF-C36D-46CF-B87B-59924E7FA077}"/>
              </a:ext>
            </a:extLst>
          </p:cNvPr>
          <p:cNvSpPr>
            <a:spLocks noGrp="1"/>
          </p:cNvSpPr>
          <p:nvPr>
            <p:ph type="sldNum" sz="quarter" idx="12"/>
          </p:nvPr>
        </p:nvSpPr>
        <p:spPr/>
        <p:txBody>
          <a:bodyPr/>
          <a:lstStyle/>
          <a:p>
            <a:pPr>
              <a:defRPr/>
            </a:pPr>
            <a:fld id="{7C51155E-5EED-411C-AE07-636D3CBC65A7}" type="slidenum">
              <a:rPr lang="en-US" altLang="ja-JP" smtClean="0"/>
              <a:pPr>
                <a:defRPr/>
              </a:pPr>
              <a:t>1</a:t>
            </a:fld>
            <a:endParaRPr lang="en-US" altLang="ja-JP" dirty="0"/>
          </a:p>
        </p:txBody>
      </p:sp>
      <p:sp>
        <p:nvSpPr>
          <p:cNvPr id="9" name="正方形/長方形 8">
            <a:extLst>
              <a:ext uri="{FF2B5EF4-FFF2-40B4-BE49-F238E27FC236}">
                <a16:creationId xmlns:a16="http://schemas.microsoft.com/office/drawing/2014/main" id="{7512277D-6B31-41A4-BC3A-C84DB5D79162}"/>
              </a:ext>
            </a:extLst>
          </p:cNvPr>
          <p:cNvSpPr/>
          <p:nvPr/>
        </p:nvSpPr>
        <p:spPr>
          <a:xfrm>
            <a:off x="1524000" y="5085184"/>
            <a:ext cx="609600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16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2449860" y="5851872"/>
            <a:ext cx="4237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a:t>2014/10/24</a:t>
            </a:r>
            <a:r>
              <a:rPr lang="ja-JP" altLang="en-US" sz="1800" dirty="0"/>
              <a:t>　</a:t>
            </a:r>
            <a:r>
              <a:rPr lang="en-US" altLang="ja-JP" sz="1800" dirty="0"/>
              <a:t>12</a:t>
            </a:r>
            <a:r>
              <a:rPr lang="ja-JP" altLang="en-US" sz="1800" dirty="0"/>
              <a:t>：</a:t>
            </a:r>
            <a:r>
              <a:rPr lang="en-US" altLang="ja-JP" sz="1800" dirty="0"/>
              <a:t>05↑</a:t>
            </a:r>
            <a:r>
              <a:rPr lang="ja-JP" altLang="en-US" sz="1800" dirty="0"/>
              <a:t>　火口縁上　</a:t>
            </a:r>
            <a:r>
              <a:rPr lang="en-US" altLang="ja-JP" sz="1800" dirty="0"/>
              <a:t>3200 m</a:t>
            </a:r>
          </a:p>
        </p:txBody>
      </p:sp>
      <p:sp>
        <p:nvSpPr>
          <p:cNvPr id="6158" name="Text Box 6"/>
          <p:cNvSpPr txBox="1">
            <a:spLocks noChangeArrowheads="1"/>
          </p:cNvSpPr>
          <p:nvPr/>
        </p:nvSpPr>
        <p:spPr bwMode="auto">
          <a:xfrm>
            <a:off x="107504" y="519063"/>
            <a:ext cx="4136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a:t>・噴火に伴って雲が発生した例</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pic>
        <p:nvPicPr>
          <p:cNvPr id="2" name="t201410241205_3200m">
            <a:hlinkClick r:id="" action="ppaction://media"/>
            <a:extLst>
              <a:ext uri="{FF2B5EF4-FFF2-40B4-BE49-F238E27FC236}">
                <a16:creationId xmlns:a16="http://schemas.microsoft.com/office/drawing/2014/main" id="{A988A549-3A6B-4397-8FD8-C5031F210FF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143000"/>
            <a:ext cx="6096000" cy="4572000"/>
          </a:xfrm>
          <a:prstGeom prst="rect">
            <a:avLst/>
          </a:prstGeom>
        </p:spPr>
      </p:pic>
      <p:sp>
        <p:nvSpPr>
          <p:cNvPr id="7" name="テキスト ボックス 6">
            <a:extLst>
              <a:ext uri="{FF2B5EF4-FFF2-40B4-BE49-F238E27FC236}">
                <a16:creationId xmlns:a16="http://schemas.microsoft.com/office/drawing/2014/main" id="{9948AA23-2439-470F-B8FA-52E685F34907}"/>
              </a:ext>
            </a:extLst>
          </p:cNvPr>
          <p:cNvSpPr txBox="1"/>
          <p:nvPr/>
        </p:nvSpPr>
        <p:spPr>
          <a:xfrm>
            <a:off x="4355976" y="570166"/>
            <a:ext cx="2121093" cy="338554"/>
          </a:xfrm>
          <a:prstGeom prst="rect">
            <a:avLst/>
          </a:prstGeom>
          <a:noFill/>
        </p:spPr>
        <p:txBody>
          <a:bodyPr wrap="none" rtlCol="0">
            <a:spAutoFit/>
          </a:bodyPr>
          <a:lstStyle/>
          <a:p>
            <a:r>
              <a:rPr kumimoji="1" lang="en-US" altLang="ja-JP" dirty="0"/>
              <a:t>2014/10/24</a:t>
            </a:r>
            <a:r>
              <a:rPr kumimoji="1" lang="ja-JP" altLang="en-US" dirty="0"/>
              <a:t>　</a:t>
            </a:r>
            <a:r>
              <a:rPr kumimoji="1" lang="en-US" altLang="ja-JP" dirty="0"/>
              <a:t>12</a:t>
            </a:r>
            <a:r>
              <a:rPr kumimoji="1" lang="ja-JP" altLang="en-US" dirty="0"/>
              <a:t>時　晴</a:t>
            </a:r>
          </a:p>
        </p:txBody>
      </p:sp>
      <p:sp>
        <p:nvSpPr>
          <p:cNvPr id="4" name="スライド番号プレースホルダー 3">
            <a:extLst>
              <a:ext uri="{FF2B5EF4-FFF2-40B4-BE49-F238E27FC236}">
                <a16:creationId xmlns:a16="http://schemas.microsoft.com/office/drawing/2014/main" id="{06602D38-2E32-47CF-B6A1-368DEDDD20A7}"/>
              </a:ext>
            </a:extLst>
          </p:cNvPr>
          <p:cNvSpPr>
            <a:spLocks noGrp="1"/>
          </p:cNvSpPr>
          <p:nvPr>
            <p:ph type="sldNum" sz="quarter" idx="12"/>
          </p:nvPr>
        </p:nvSpPr>
        <p:spPr/>
        <p:txBody>
          <a:bodyPr/>
          <a:lstStyle/>
          <a:p>
            <a:pPr>
              <a:defRPr/>
            </a:pPr>
            <a:fld id="{7C51155E-5EED-411C-AE07-636D3CBC65A7}" type="slidenum">
              <a:rPr lang="en-US" altLang="ja-JP" smtClean="0"/>
              <a:pPr>
                <a:defRPr/>
              </a:pPr>
              <a:t>2</a:t>
            </a:fld>
            <a:endParaRPr lang="en-US" altLang="ja-JP" dirty="0"/>
          </a:p>
        </p:txBody>
      </p:sp>
      <p:sp>
        <p:nvSpPr>
          <p:cNvPr id="10" name="正方形/長方形 9">
            <a:extLst>
              <a:ext uri="{FF2B5EF4-FFF2-40B4-BE49-F238E27FC236}">
                <a16:creationId xmlns:a16="http://schemas.microsoft.com/office/drawing/2014/main" id="{C2A05921-7029-490F-82CC-1F450C153122}"/>
              </a:ext>
            </a:extLst>
          </p:cNvPr>
          <p:cNvSpPr/>
          <p:nvPr/>
        </p:nvSpPr>
        <p:spPr>
          <a:xfrm>
            <a:off x="1524000" y="5085184"/>
            <a:ext cx="609600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821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91E0609-4F02-4ACC-BEE9-97697C336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2653" y="3668962"/>
            <a:ext cx="3856500" cy="3085200"/>
          </a:xfrm>
          <a:prstGeom prst="rect">
            <a:avLst/>
          </a:prstGeom>
        </p:spPr>
      </p:pic>
      <p:pic>
        <p:nvPicPr>
          <p:cNvPr id="27" name="t201410241205_3200m">
            <a:hlinkClick r:id="" action="ppaction://media"/>
            <a:extLst>
              <a:ext uri="{FF2B5EF4-FFF2-40B4-BE49-F238E27FC236}">
                <a16:creationId xmlns:a16="http://schemas.microsoft.com/office/drawing/2014/main" id="{0FCAB723-622F-4154-A86B-229CB7F7ED1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74565" y="3602689"/>
            <a:ext cx="4032000" cy="3024000"/>
          </a:xfrm>
          <a:prstGeom prst="rect">
            <a:avLst/>
          </a:prstGeom>
        </p:spPr>
      </p:pic>
      <p:grpSp>
        <p:nvGrpSpPr>
          <p:cNvPr id="8" name="グループ化 7"/>
          <p:cNvGrpSpPr/>
          <p:nvPr/>
        </p:nvGrpSpPr>
        <p:grpSpPr>
          <a:xfrm>
            <a:off x="4788024" y="250022"/>
            <a:ext cx="4032448" cy="3225958"/>
            <a:chOff x="4788024" y="167770"/>
            <a:chExt cx="4032448" cy="3225958"/>
          </a:xfrm>
        </p:grpSpPr>
        <p:pic>
          <p:nvPicPr>
            <p:cNvPr id="7" name="図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8024" y="167770"/>
              <a:ext cx="4032448" cy="3225958"/>
            </a:xfrm>
            <a:prstGeom prst="rect">
              <a:avLst/>
            </a:prstGeom>
          </p:spPr>
        </p:pic>
        <p:sp>
          <p:nvSpPr>
            <p:cNvPr id="9" name="正方形/長方形 8"/>
            <p:cNvSpPr/>
            <p:nvPr/>
          </p:nvSpPr>
          <p:spPr>
            <a:xfrm>
              <a:off x="4834632" y="2192164"/>
              <a:ext cx="316835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矢印コネクタ 9"/>
            <p:cNvCxnSpPr/>
            <p:nvPr/>
          </p:nvCxnSpPr>
          <p:spPr>
            <a:xfrm flipH="1">
              <a:off x="6682953" y="1844948"/>
              <a:ext cx="215900" cy="215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6" name="テキスト ボックス 10"/>
            <p:cNvSpPr txBox="1">
              <a:spLocks noChangeArrowheads="1"/>
            </p:cNvSpPr>
            <p:nvPr/>
          </p:nvSpPr>
          <p:spPr bwMode="auto">
            <a:xfrm>
              <a:off x="6827416" y="155761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気温</a:t>
              </a:r>
            </a:p>
          </p:txBody>
        </p:sp>
        <p:cxnSp>
          <p:nvCxnSpPr>
            <p:cNvPr id="12" name="直線矢印コネクタ 11"/>
            <p:cNvCxnSpPr/>
            <p:nvPr/>
          </p:nvCxnSpPr>
          <p:spPr>
            <a:xfrm flipV="1">
              <a:off x="5868144" y="2348880"/>
              <a:ext cx="215900" cy="144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8" name="テキスト ボックス 12"/>
            <p:cNvSpPr txBox="1">
              <a:spLocks noChangeArrowheads="1"/>
            </p:cNvSpPr>
            <p:nvPr/>
          </p:nvSpPr>
          <p:spPr bwMode="auto">
            <a:xfrm>
              <a:off x="5004048" y="24208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露点温度</a:t>
              </a:r>
            </a:p>
          </p:txBody>
        </p:sp>
      </p:grpSp>
      <p:sp>
        <p:nvSpPr>
          <p:cNvPr id="18" name="正方形/長方形 17"/>
          <p:cNvSpPr/>
          <p:nvPr/>
        </p:nvSpPr>
        <p:spPr>
          <a:xfrm>
            <a:off x="4932040" y="5641801"/>
            <a:ext cx="2952750"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9" name="直線矢印コネクタ 18"/>
          <p:cNvCxnSpPr/>
          <p:nvPr/>
        </p:nvCxnSpPr>
        <p:spPr>
          <a:xfrm flipH="1">
            <a:off x="6623520" y="5228883"/>
            <a:ext cx="215900" cy="215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0"/>
          <p:cNvSpPr txBox="1">
            <a:spLocks noChangeArrowheads="1"/>
          </p:cNvSpPr>
          <p:nvPr/>
        </p:nvSpPr>
        <p:spPr bwMode="auto">
          <a:xfrm>
            <a:off x="6767983" y="4941545"/>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気温</a:t>
            </a:r>
          </a:p>
        </p:txBody>
      </p:sp>
      <p:cxnSp>
        <p:nvCxnSpPr>
          <p:cNvPr id="21" name="直線矢印コネクタ 20"/>
          <p:cNvCxnSpPr/>
          <p:nvPr/>
        </p:nvCxnSpPr>
        <p:spPr>
          <a:xfrm flipV="1">
            <a:off x="6012111" y="5868428"/>
            <a:ext cx="217487" cy="144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13"/>
          <p:cNvSpPr txBox="1">
            <a:spLocks noChangeArrowheads="1"/>
          </p:cNvSpPr>
          <p:nvPr/>
        </p:nvSpPr>
        <p:spPr bwMode="auto">
          <a:xfrm>
            <a:off x="5004048" y="593986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露点温度</a:t>
            </a:r>
          </a:p>
        </p:txBody>
      </p:sp>
      <p:sp>
        <p:nvSpPr>
          <p:cNvPr id="23" name="Text Box 6"/>
          <p:cNvSpPr txBox="1">
            <a:spLocks noChangeArrowheads="1"/>
          </p:cNvSpPr>
          <p:nvPr/>
        </p:nvSpPr>
        <p:spPr bwMode="auto">
          <a:xfrm>
            <a:off x="89501" y="-27384"/>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a:t>・比較</a:t>
            </a:r>
          </a:p>
        </p:txBody>
      </p:sp>
      <p:sp>
        <p:nvSpPr>
          <p:cNvPr id="11" name="角丸四角形吹き出し 10"/>
          <p:cNvSpPr/>
          <p:nvPr/>
        </p:nvSpPr>
        <p:spPr>
          <a:xfrm>
            <a:off x="8316416" y="3248980"/>
            <a:ext cx="720080" cy="360040"/>
          </a:xfrm>
          <a:prstGeom prst="wedgeRoundRectCallout">
            <a:avLst>
              <a:gd name="adj1" fmla="val -103727"/>
              <a:gd name="adj2" fmla="val -308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気温</a:t>
            </a:r>
          </a:p>
        </p:txBody>
      </p:sp>
      <p:sp>
        <p:nvSpPr>
          <p:cNvPr id="24" name="角丸四角形吹き出し 23"/>
          <p:cNvSpPr/>
          <p:nvPr/>
        </p:nvSpPr>
        <p:spPr>
          <a:xfrm flipH="1">
            <a:off x="3419872" y="50800"/>
            <a:ext cx="1368152" cy="360040"/>
          </a:xfrm>
          <a:prstGeom prst="wedgeRoundRectCallout">
            <a:avLst>
              <a:gd name="adj1" fmla="val -57115"/>
              <a:gd name="adj2" fmla="val 163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気圧＝高度</a:t>
            </a:r>
          </a:p>
        </p:txBody>
      </p:sp>
      <p:sp>
        <p:nvSpPr>
          <p:cNvPr id="25" name="角丸四角形吹き出し 24"/>
          <p:cNvSpPr/>
          <p:nvPr/>
        </p:nvSpPr>
        <p:spPr>
          <a:xfrm>
            <a:off x="8020000" y="1628800"/>
            <a:ext cx="1092572" cy="648072"/>
          </a:xfrm>
          <a:prstGeom prst="wedgeRoundRectCallout">
            <a:avLst>
              <a:gd name="adj1" fmla="val -66358"/>
              <a:gd name="adj2" fmla="val 442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噴煙の</a:t>
            </a:r>
            <a:endParaRPr kumimoji="1" lang="en-US" altLang="ja-JP" dirty="0"/>
          </a:p>
          <a:p>
            <a:pPr algn="ctr"/>
            <a:r>
              <a:rPr lang="ja-JP" altLang="en-US" dirty="0"/>
              <a:t>高度範囲</a:t>
            </a:r>
            <a:endParaRPr kumimoji="1" lang="ja-JP" altLang="en-US" dirty="0"/>
          </a:p>
        </p:txBody>
      </p:sp>
      <p:sp>
        <p:nvSpPr>
          <p:cNvPr id="13" name="テキスト ボックス 12"/>
          <p:cNvSpPr txBox="1"/>
          <p:nvPr/>
        </p:nvSpPr>
        <p:spPr>
          <a:xfrm>
            <a:off x="4716016" y="0"/>
            <a:ext cx="4572085" cy="261610"/>
          </a:xfrm>
          <a:prstGeom prst="rect">
            <a:avLst/>
          </a:prstGeom>
          <a:noFill/>
        </p:spPr>
        <p:txBody>
          <a:bodyPr wrap="none" rtlCol="0">
            <a:spAutoFit/>
          </a:bodyPr>
          <a:lstStyle/>
          <a:p>
            <a:r>
              <a:rPr kumimoji="1" lang="ja-JP" altLang="en-US" sz="1100" dirty="0"/>
              <a:t>鹿児島地方気象台観測の高層気象　</a:t>
            </a:r>
            <a:r>
              <a:rPr kumimoji="1" lang="en-US" altLang="ja-JP" sz="1100" dirty="0"/>
              <a:t>--</a:t>
            </a:r>
            <a:r>
              <a:rPr kumimoji="1" lang="ja-JP" altLang="en-US" sz="1100" dirty="0"/>
              <a:t>エマグラム</a:t>
            </a:r>
            <a:r>
              <a:rPr kumimoji="1" lang="en-US" altLang="ja-JP" sz="1100" dirty="0"/>
              <a:t>Wyoming</a:t>
            </a:r>
            <a:r>
              <a:rPr kumimoji="1" lang="ja-JP" altLang="en-US" sz="1100" dirty="0"/>
              <a:t>大学サイトより</a:t>
            </a:r>
          </a:p>
        </p:txBody>
      </p:sp>
      <p:pic>
        <p:nvPicPr>
          <p:cNvPr id="26" name="t201411070804_3500m">
            <a:hlinkClick r:id="" action="ppaction://media"/>
            <a:extLst>
              <a:ext uri="{FF2B5EF4-FFF2-40B4-BE49-F238E27FC236}">
                <a16:creationId xmlns:a16="http://schemas.microsoft.com/office/drawing/2014/main" id="{E4FA54A5-6C9E-40DD-B551-7AF48EC1C383}"/>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260352" y="506485"/>
            <a:ext cx="4032000" cy="3024000"/>
          </a:xfrm>
          <a:prstGeom prst="rect">
            <a:avLst/>
          </a:prstGeom>
        </p:spPr>
      </p:pic>
      <p:sp>
        <p:nvSpPr>
          <p:cNvPr id="4" name="スライド番号プレースホルダー 3">
            <a:extLst>
              <a:ext uri="{FF2B5EF4-FFF2-40B4-BE49-F238E27FC236}">
                <a16:creationId xmlns:a16="http://schemas.microsoft.com/office/drawing/2014/main" id="{EB0ABAC1-6054-47FE-9FBA-4DC2DCBF904B}"/>
              </a:ext>
            </a:extLst>
          </p:cNvPr>
          <p:cNvSpPr>
            <a:spLocks noGrp="1"/>
          </p:cNvSpPr>
          <p:nvPr>
            <p:ph type="sldNum" sz="quarter" idx="12"/>
          </p:nvPr>
        </p:nvSpPr>
        <p:spPr/>
        <p:txBody>
          <a:bodyPr/>
          <a:lstStyle/>
          <a:p>
            <a:pPr>
              <a:defRPr/>
            </a:pPr>
            <a:fld id="{7C51155E-5EED-411C-AE07-636D3CBC65A7}" type="slidenum">
              <a:rPr lang="en-US" altLang="ja-JP" smtClean="0"/>
              <a:pPr>
                <a:defRPr/>
              </a:pPr>
              <a:t>3</a:t>
            </a:fld>
            <a:endParaRPr lang="en-US" altLang="ja-JP" dirty="0"/>
          </a:p>
        </p:txBody>
      </p:sp>
      <p:sp>
        <p:nvSpPr>
          <p:cNvPr id="29" name="正方形/長方形 28">
            <a:extLst>
              <a:ext uri="{FF2B5EF4-FFF2-40B4-BE49-F238E27FC236}">
                <a16:creationId xmlns:a16="http://schemas.microsoft.com/office/drawing/2014/main" id="{3C05AF0D-31A7-4B2A-8ED1-34346DDDE2E4}"/>
              </a:ext>
            </a:extLst>
          </p:cNvPr>
          <p:cNvSpPr/>
          <p:nvPr/>
        </p:nvSpPr>
        <p:spPr>
          <a:xfrm>
            <a:off x="259904" y="3086811"/>
            <a:ext cx="4032448" cy="26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D96B7D9-1D5F-4E28-B333-49B4F38DDD58}"/>
              </a:ext>
            </a:extLst>
          </p:cNvPr>
          <p:cNvSpPr/>
          <p:nvPr/>
        </p:nvSpPr>
        <p:spPr>
          <a:xfrm>
            <a:off x="274117" y="6220367"/>
            <a:ext cx="4032448" cy="26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spTree>
    <p:extLst>
      <p:ext uri="{BB962C8B-B14F-4D97-AF65-F5344CB8AC3E}">
        <p14:creationId xmlns:p14="http://schemas.microsoft.com/office/powerpoint/2010/main" val="23525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4"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6"/>
                                        </p:tgtEl>
                                      </p:cBhvr>
                                    </p:cmd>
                                  </p:childTnLst>
                                </p:cTn>
                              </p:par>
                            </p:childTnLst>
                          </p:cTn>
                        </p:par>
                      </p:childTnLst>
                    </p:cTn>
                  </p:par>
                </p:childTnLst>
              </p:cTn>
              <p:nextCondLst>
                <p:cond evt="onClick" delay="0">
                  <p:tgtEl>
                    <p:spTgt spid="26"/>
                  </p:tgtEl>
                </p:cond>
              </p:nextCondLst>
            </p:seq>
            <p:video>
              <p:cMediaNode vol="80000">
                <p:cTn id="16" fill="hold" display="0">
                  <p:stCondLst>
                    <p:cond delay="indefinite"/>
                  </p:stCondLst>
                </p:cTn>
                <p:tgtEl>
                  <p:spTgt spid="26"/>
                </p:tgtEl>
              </p:cMediaNode>
            </p:video>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7"/>
                                        </p:tgtEl>
                                      </p:cBhvr>
                                    </p:cmd>
                                  </p:childTnLst>
                                </p:cTn>
                              </p:par>
                            </p:childTnLst>
                          </p:cTn>
                        </p:par>
                      </p:childTnLst>
                    </p:cTn>
                  </p:par>
                </p:childTnLst>
              </p:cTn>
              <p:nextCondLst>
                <p:cond evt="onClick" delay="0">
                  <p:tgtEl>
                    <p:spTgt spid="27"/>
                  </p:tgtEl>
                </p:cond>
              </p:nextCondLst>
            </p:seq>
            <p:video>
              <p:cMediaNode vol="80000">
                <p:cTn id="22" fill="hold" display="0">
                  <p:stCondLst>
                    <p:cond delay="indefinite"/>
                  </p:stCondLst>
                </p:cTn>
                <p:tgtEl>
                  <p:spTgt spid="2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2411760" y="5805264"/>
            <a:ext cx="431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a:t>2014/11/07</a:t>
            </a:r>
            <a:r>
              <a:rPr lang="ja-JP" altLang="en-US" sz="1800" dirty="0"/>
              <a:t>　</a:t>
            </a:r>
            <a:r>
              <a:rPr lang="en-US" altLang="ja-JP" sz="1800" dirty="0"/>
              <a:t>08</a:t>
            </a:r>
            <a:r>
              <a:rPr lang="ja-JP" altLang="en-US" sz="1800" dirty="0"/>
              <a:t>：</a:t>
            </a:r>
            <a:r>
              <a:rPr lang="en-US" altLang="ja-JP" sz="1800" dirty="0"/>
              <a:t>04↑</a:t>
            </a:r>
            <a:r>
              <a:rPr lang="ja-JP" altLang="en-US" sz="1800" dirty="0"/>
              <a:t>　火口縁上　</a:t>
            </a:r>
            <a:r>
              <a:rPr lang="en-US" altLang="ja-JP" sz="1800" dirty="0"/>
              <a:t>3500 m</a:t>
            </a:r>
          </a:p>
        </p:txBody>
      </p:sp>
      <p:sp>
        <p:nvSpPr>
          <p:cNvPr id="2" name="テキスト ボックス 1"/>
          <p:cNvSpPr txBox="1"/>
          <p:nvPr/>
        </p:nvSpPr>
        <p:spPr>
          <a:xfrm>
            <a:off x="111920" y="293747"/>
            <a:ext cx="3724096" cy="830997"/>
          </a:xfrm>
          <a:prstGeom prst="rect">
            <a:avLst/>
          </a:prstGeom>
          <a:noFill/>
        </p:spPr>
        <p:txBody>
          <a:bodyPr wrap="none" rtlCol="0">
            <a:spAutoFit/>
          </a:bodyPr>
          <a:lstStyle/>
          <a:p>
            <a:r>
              <a:rPr kumimoji="1" lang="ja-JP" altLang="en-US" sz="2400" dirty="0"/>
              <a:t>・桜島噴火の典型例</a:t>
            </a:r>
            <a:endParaRPr kumimoji="1" lang="en-US" altLang="ja-JP" sz="2400" dirty="0"/>
          </a:p>
          <a:p>
            <a:r>
              <a:rPr lang="ja-JP" altLang="en-US" sz="2400" dirty="0"/>
              <a:t>（噴火に伴う雲の発生なし）</a:t>
            </a:r>
            <a:endParaRPr kumimoji="1" lang="ja-JP" altLang="en-US" sz="2400" dirty="0"/>
          </a:p>
        </p:txBody>
      </p:sp>
      <p:pic>
        <p:nvPicPr>
          <p:cNvPr id="4" name="k201411070804_3500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sp>
        <p:nvSpPr>
          <p:cNvPr id="6" name="テキスト ボックス 5">
            <a:extLst>
              <a:ext uri="{FF2B5EF4-FFF2-40B4-BE49-F238E27FC236}">
                <a16:creationId xmlns:a16="http://schemas.microsoft.com/office/drawing/2014/main" id="{90A8F522-C380-4676-9001-1B2AD3B95D68}"/>
              </a:ext>
            </a:extLst>
          </p:cNvPr>
          <p:cNvSpPr txBox="1"/>
          <p:nvPr/>
        </p:nvSpPr>
        <p:spPr>
          <a:xfrm>
            <a:off x="3059832" y="370691"/>
            <a:ext cx="2197205" cy="338554"/>
          </a:xfrm>
          <a:prstGeom prst="rect">
            <a:avLst/>
          </a:prstGeom>
          <a:noFill/>
        </p:spPr>
        <p:txBody>
          <a:bodyPr wrap="none" rtlCol="0">
            <a:spAutoFit/>
          </a:bodyPr>
          <a:lstStyle/>
          <a:p>
            <a:r>
              <a:rPr kumimoji="1" lang="en-US" altLang="ja-JP" dirty="0"/>
              <a:t>2014/11/07</a:t>
            </a:r>
            <a:r>
              <a:rPr kumimoji="1" lang="ja-JP" altLang="en-US" dirty="0"/>
              <a:t>　</a:t>
            </a:r>
            <a:r>
              <a:rPr kumimoji="1" lang="en-US" altLang="ja-JP" dirty="0"/>
              <a:t>9</a:t>
            </a:r>
            <a:r>
              <a:rPr kumimoji="1" lang="ja-JP" altLang="en-US" dirty="0"/>
              <a:t>時　快晴</a:t>
            </a:r>
          </a:p>
        </p:txBody>
      </p:sp>
      <p:sp>
        <p:nvSpPr>
          <p:cNvPr id="7" name="テキスト ボックス 6">
            <a:extLst>
              <a:ext uri="{FF2B5EF4-FFF2-40B4-BE49-F238E27FC236}">
                <a16:creationId xmlns:a16="http://schemas.microsoft.com/office/drawing/2014/main" id="{B16DBA50-ED84-4122-B344-C26ABEC09995}"/>
              </a:ext>
            </a:extLst>
          </p:cNvPr>
          <p:cNvSpPr txBox="1"/>
          <p:nvPr/>
        </p:nvSpPr>
        <p:spPr>
          <a:xfrm>
            <a:off x="-83119" y="40024"/>
            <a:ext cx="1119217" cy="338554"/>
          </a:xfrm>
          <a:prstGeom prst="rect">
            <a:avLst/>
          </a:prstGeom>
          <a:noFill/>
        </p:spPr>
        <p:txBody>
          <a:bodyPr wrap="none" rtlCol="0">
            <a:spAutoFit/>
          </a:bodyPr>
          <a:lstStyle/>
          <a:p>
            <a:r>
              <a:rPr kumimoji="1" lang="ja-JP" altLang="en-US" dirty="0"/>
              <a:t>＜教材</a:t>
            </a:r>
            <a:r>
              <a:rPr kumimoji="1" lang="en-US" altLang="ja-JP" dirty="0"/>
              <a:t>2</a:t>
            </a:r>
            <a:r>
              <a:rPr kumimoji="1" lang="ja-JP" altLang="en-US" dirty="0"/>
              <a:t>＞</a:t>
            </a:r>
          </a:p>
        </p:txBody>
      </p:sp>
      <p:sp>
        <p:nvSpPr>
          <p:cNvPr id="3" name="スライド番号プレースホルダー 2">
            <a:extLst>
              <a:ext uri="{FF2B5EF4-FFF2-40B4-BE49-F238E27FC236}">
                <a16:creationId xmlns:a16="http://schemas.microsoft.com/office/drawing/2014/main" id="{D4E3D362-E032-4CBF-9C1A-8B6E8F64FD64}"/>
              </a:ext>
            </a:extLst>
          </p:cNvPr>
          <p:cNvSpPr>
            <a:spLocks noGrp="1"/>
          </p:cNvSpPr>
          <p:nvPr>
            <p:ph type="sldNum" sz="quarter" idx="12"/>
          </p:nvPr>
        </p:nvSpPr>
        <p:spPr/>
        <p:txBody>
          <a:bodyPr/>
          <a:lstStyle/>
          <a:p>
            <a:pPr>
              <a:defRPr/>
            </a:pPr>
            <a:fld id="{7C51155E-5EED-411C-AE07-636D3CBC65A7}" type="slidenum">
              <a:rPr lang="en-US" altLang="ja-JP" smtClean="0"/>
              <a:pPr>
                <a:defRPr/>
              </a:pPr>
              <a:t>4</a:t>
            </a:fld>
            <a:endParaRPr lang="en-US" altLang="ja-JP" dirty="0"/>
          </a:p>
        </p:txBody>
      </p:sp>
      <p:sp>
        <p:nvSpPr>
          <p:cNvPr id="9" name="正方形/長方形 8">
            <a:extLst>
              <a:ext uri="{FF2B5EF4-FFF2-40B4-BE49-F238E27FC236}">
                <a16:creationId xmlns:a16="http://schemas.microsoft.com/office/drawing/2014/main" id="{46726EC1-72CE-4BB1-8300-86C060F97E12}"/>
              </a:ext>
            </a:extLst>
          </p:cNvPr>
          <p:cNvSpPr/>
          <p:nvPr/>
        </p:nvSpPr>
        <p:spPr>
          <a:xfrm>
            <a:off x="1524000" y="4653136"/>
            <a:ext cx="6096000"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4685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2449860" y="5851872"/>
            <a:ext cx="426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a:t>2012/07/26</a:t>
            </a:r>
            <a:r>
              <a:rPr lang="ja-JP" altLang="en-US" sz="1800" dirty="0"/>
              <a:t>　</a:t>
            </a:r>
            <a:r>
              <a:rPr lang="en-US" altLang="ja-JP" sz="1800" dirty="0"/>
              <a:t>14</a:t>
            </a:r>
            <a:r>
              <a:rPr lang="ja-JP" altLang="en-US" sz="1800" dirty="0"/>
              <a:t>：</a:t>
            </a:r>
            <a:r>
              <a:rPr lang="en-US" altLang="ja-JP" sz="1800" dirty="0"/>
              <a:t>21↑</a:t>
            </a:r>
            <a:r>
              <a:rPr lang="ja-JP" altLang="en-US" sz="1800" dirty="0"/>
              <a:t>　火口縁上　</a:t>
            </a:r>
            <a:r>
              <a:rPr lang="en-US" altLang="ja-JP" sz="1800" dirty="0"/>
              <a:t>3200 m</a:t>
            </a:r>
          </a:p>
        </p:txBody>
      </p:sp>
      <p:sp>
        <p:nvSpPr>
          <p:cNvPr id="6158" name="Text Box 6"/>
          <p:cNvSpPr txBox="1">
            <a:spLocks noChangeArrowheads="1"/>
          </p:cNvSpPr>
          <p:nvPr/>
        </p:nvSpPr>
        <p:spPr bwMode="auto">
          <a:xfrm>
            <a:off x="107504" y="591071"/>
            <a:ext cx="4136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a:t>・噴火に伴って雲が発生した例</a:t>
            </a:r>
          </a:p>
        </p:txBody>
      </p:sp>
      <p:pic>
        <p:nvPicPr>
          <p:cNvPr id="3" name="k201207261421_3200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sp>
        <p:nvSpPr>
          <p:cNvPr id="6" name="テキスト ボックス 5">
            <a:extLst>
              <a:ext uri="{FF2B5EF4-FFF2-40B4-BE49-F238E27FC236}">
                <a16:creationId xmlns:a16="http://schemas.microsoft.com/office/drawing/2014/main" id="{D0090FA6-13B8-4A7E-974C-A0C808507ED6}"/>
              </a:ext>
            </a:extLst>
          </p:cNvPr>
          <p:cNvSpPr txBox="1"/>
          <p:nvPr/>
        </p:nvSpPr>
        <p:spPr>
          <a:xfrm>
            <a:off x="4355976" y="652626"/>
            <a:ext cx="2326278" cy="338554"/>
          </a:xfrm>
          <a:prstGeom prst="rect">
            <a:avLst/>
          </a:prstGeom>
          <a:noFill/>
        </p:spPr>
        <p:txBody>
          <a:bodyPr wrap="none" rtlCol="0">
            <a:spAutoFit/>
          </a:bodyPr>
          <a:lstStyle/>
          <a:p>
            <a:r>
              <a:rPr kumimoji="1" lang="en-US" altLang="ja-JP" dirty="0"/>
              <a:t>2012/07/26</a:t>
            </a:r>
            <a:r>
              <a:rPr kumimoji="1" lang="ja-JP" altLang="en-US" dirty="0"/>
              <a:t>　</a:t>
            </a:r>
            <a:r>
              <a:rPr kumimoji="1" lang="en-US" altLang="ja-JP" dirty="0"/>
              <a:t>15</a:t>
            </a:r>
            <a:r>
              <a:rPr kumimoji="1" lang="ja-JP" altLang="en-US" dirty="0"/>
              <a:t>時　</a:t>
            </a:r>
            <a:r>
              <a:rPr lang="ja-JP" altLang="en-US" dirty="0"/>
              <a:t>薄曇</a:t>
            </a:r>
            <a:endParaRPr kumimoji="1" lang="ja-JP" altLang="en-US" dirty="0"/>
          </a:p>
        </p:txBody>
      </p:sp>
      <p:sp>
        <p:nvSpPr>
          <p:cNvPr id="2" name="スライド番号プレースホルダー 1">
            <a:extLst>
              <a:ext uri="{FF2B5EF4-FFF2-40B4-BE49-F238E27FC236}">
                <a16:creationId xmlns:a16="http://schemas.microsoft.com/office/drawing/2014/main" id="{3AAD9CD8-903D-48AD-B28A-810D62ADB108}"/>
              </a:ext>
            </a:extLst>
          </p:cNvPr>
          <p:cNvSpPr>
            <a:spLocks noGrp="1"/>
          </p:cNvSpPr>
          <p:nvPr>
            <p:ph type="sldNum" sz="quarter" idx="12"/>
          </p:nvPr>
        </p:nvSpPr>
        <p:spPr/>
        <p:txBody>
          <a:bodyPr/>
          <a:lstStyle/>
          <a:p>
            <a:pPr>
              <a:defRPr/>
            </a:pPr>
            <a:fld id="{7C51155E-5EED-411C-AE07-636D3CBC65A7}" type="slidenum">
              <a:rPr lang="en-US" altLang="ja-JP" smtClean="0"/>
              <a:pPr>
                <a:defRPr/>
              </a:pPr>
              <a:t>5</a:t>
            </a:fld>
            <a:endParaRPr lang="en-US" altLang="ja-JP" dirty="0"/>
          </a:p>
        </p:txBody>
      </p:sp>
      <p:sp>
        <p:nvSpPr>
          <p:cNvPr id="9" name="正方形/長方形 8">
            <a:extLst>
              <a:ext uri="{FF2B5EF4-FFF2-40B4-BE49-F238E27FC236}">
                <a16:creationId xmlns:a16="http://schemas.microsoft.com/office/drawing/2014/main" id="{51F80DC6-D334-402D-82D2-CD9C0ECFDBD3}"/>
              </a:ext>
            </a:extLst>
          </p:cNvPr>
          <p:cNvSpPr/>
          <p:nvPr/>
        </p:nvSpPr>
        <p:spPr>
          <a:xfrm>
            <a:off x="1524000" y="3284984"/>
            <a:ext cx="6096000" cy="2232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3293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788024" y="250022"/>
            <a:ext cx="4032448" cy="3225958"/>
            <a:chOff x="4788024" y="167770"/>
            <a:chExt cx="4032448" cy="3225958"/>
          </a:xfrm>
        </p:grpSpPr>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167770"/>
              <a:ext cx="4032448" cy="3225958"/>
            </a:xfrm>
            <a:prstGeom prst="rect">
              <a:avLst/>
            </a:prstGeom>
          </p:spPr>
        </p:pic>
        <p:sp>
          <p:nvSpPr>
            <p:cNvPr id="9" name="正方形/長方形 8"/>
            <p:cNvSpPr/>
            <p:nvPr/>
          </p:nvSpPr>
          <p:spPr>
            <a:xfrm>
              <a:off x="4834632" y="2192164"/>
              <a:ext cx="316835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矢印コネクタ 9"/>
            <p:cNvCxnSpPr/>
            <p:nvPr/>
          </p:nvCxnSpPr>
          <p:spPr>
            <a:xfrm flipH="1">
              <a:off x="6682953" y="1844948"/>
              <a:ext cx="215900" cy="215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6" name="テキスト ボックス 10"/>
            <p:cNvSpPr txBox="1">
              <a:spLocks noChangeArrowheads="1"/>
            </p:cNvSpPr>
            <p:nvPr/>
          </p:nvSpPr>
          <p:spPr bwMode="auto">
            <a:xfrm>
              <a:off x="6827416" y="155761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気温</a:t>
              </a:r>
            </a:p>
          </p:txBody>
        </p:sp>
        <p:cxnSp>
          <p:nvCxnSpPr>
            <p:cNvPr id="12" name="直線矢印コネクタ 11"/>
            <p:cNvCxnSpPr/>
            <p:nvPr/>
          </p:nvCxnSpPr>
          <p:spPr>
            <a:xfrm flipV="1">
              <a:off x="5868144" y="2348880"/>
              <a:ext cx="215900" cy="144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8" name="テキスト ボックス 12"/>
            <p:cNvSpPr txBox="1">
              <a:spLocks noChangeArrowheads="1"/>
            </p:cNvSpPr>
            <p:nvPr/>
          </p:nvSpPr>
          <p:spPr bwMode="auto">
            <a:xfrm>
              <a:off x="5004048" y="24208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dirty="0">
                  <a:solidFill>
                    <a:srgbClr val="FF0000"/>
                  </a:solidFill>
                </a:rPr>
                <a:t>露点温度</a:t>
              </a:r>
            </a:p>
          </p:txBody>
        </p:sp>
      </p:grpSp>
      <p:grpSp>
        <p:nvGrpSpPr>
          <p:cNvPr id="16" name="グループ化 15"/>
          <p:cNvGrpSpPr/>
          <p:nvPr/>
        </p:nvGrpSpPr>
        <p:grpSpPr>
          <a:xfrm>
            <a:off x="4932040" y="3727276"/>
            <a:ext cx="3857625" cy="3086100"/>
            <a:chOff x="5148263" y="1298575"/>
            <a:chExt cx="3857625" cy="3086100"/>
          </a:xfrm>
        </p:grpSpPr>
        <p:pic>
          <p:nvPicPr>
            <p:cNvPr id="17" name="図 6" descr="2012072600_47827_stuv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1298575"/>
              <a:ext cx="38576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a:xfrm>
              <a:off x="5148263" y="3213100"/>
              <a:ext cx="2952750"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9" name="直線矢印コネクタ 18"/>
            <p:cNvCxnSpPr/>
            <p:nvPr/>
          </p:nvCxnSpPr>
          <p:spPr>
            <a:xfrm flipH="1">
              <a:off x="7019925" y="2852738"/>
              <a:ext cx="215900" cy="215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0"/>
            <p:cNvSpPr txBox="1">
              <a:spLocks noChangeArrowheads="1"/>
            </p:cNvSpPr>
            <p:nvPr/>
          </p:nvSpPr>
          <p:spPr bwMode="auto">
            <a:xfrm>
              <a:off x="7164388" y="256540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a:solidFill>
                    <a:srgbClr val="FF0000"/>
                  </a:solidFill>
                </a:rPr>
                <a:t>気温</a:t>
              </a:r>
            </a:p>
          </p:txBody>
        </p:sp>
        <p:cxnSp>
          <p:nvCxnSpPr>
            <p:cNvPr id="21" name="直線矢印コネクタ 20"/>
            <p:cNvCxnSpPr/>
            <p:nvPr/>
          </p:nvCxnSpPr>
          <p:spPr>
            <a:xfrm flipV="1">
              <a:off x="6875463" y="3429000"/>
              <a:ext cx="217487" cy="144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13"/>
            <p:cNvSpPr txBox="1">
              <a:spLocks noChangeArrowheads="1"/>
            </p:cNvSpPr>
            <p:nvPr/>
          </p:nvSpPr>
          <p:spPr bwMode="auto">
            <a:xfrm>
              <a:off x="5867400" y="3500438"/>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a:solidFill>
                    <a:srgbClr val="FF0000"/>
                  </a:solidFill>
                </a:rPr>
                <a:t>露点温度</a:t>
              </a:r>
            </a:p>
          </p:txBody>
        </p:sp>
      </p:grpSp>
      <p:pic>
        <p:nvPicPr>
          <p:cNvPr id="5" name="k201411070804_3500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1520" y="476672"/>
            <a:ext cx="4032448" cy="3024336"/>
          </a:xfrm>
          <a:prstGeom prst="rect">
            <a:avLst/>
          </a:prstGeom>
        </p:spPr>
      </p:pic>
      <p:pic>
        <p:nvPicPr>
          <p:cNvPr id="6" name="k201207261421_3200m">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251520" y="3717032"/>
            <a:ext cx="4032448" cy="3024336"/>
          </a:xfrm>
          <a:prstGeom prst="rect">
            <a:avLst/>
          </a:prstGeom>
        </p:spPr>
      </p:pic>
      <p:sp>
        <p:nvSpPr>
          <p:cNvPr id="23" name="Text Box 6"/>
          <p:cNvSpPr txBox="1">
            <a:spLocks noChangeArrowheads="1"/>
          </p:cNvSpPr>
          <p:nvPr/>
        </p:nvSpPr>
        <p:spPr bwMode="auto">
          <a:xfrm>
            <a:off x="89501" y="-27384"/>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a:t>・比較</a:t>
            </a:r>
          </a:p>
        </p:txBody>
      </p:sp>
      <p:sp>
        <p:nvSpPr>
          <p:cNvPr id="11" name="角丸四角形吹き出し 10"/>
          <p:cNvSpPr/>
          <p:nvPr/>
        </p:nvSpPr>
        <p:spPr>
          <a:xfrm>
            <a:off x="8316416" y="3248980"/>
            <a:ext cx="720080" cy="360040"/>
          </a:xfrm>
          <a:prstGeom prst="wedgeRoundRectCallout">
            <a:avLst>
              <a:gd name="adj1" fmla="val -103727"/>
              <a:gd name="adj2" fmla="val -308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気温</a:t>
            </a:r>
          </a:p>
        </p:txBody>
      </p:sp>
      <p:sp>
        <p:nvSpPr>
          <p:cNvPr id="24" name="角丸四角形吹き出し 23"/>
          <p:cNvSpPr/>
          <p:nvPr/>
        </p:nvSpPr>
        <p:spPr>
          <a:xfrm flipH="1">
            <a:off x="3419872" y="50800"/>
            <a:ext cx="1368152" cy="360040"/>
          </a:xfrm>
          <a:prstGeom prst="wedgeRoundRectCallout">
            <a:avLst>
              <a:gd name="adj1" fmla="val -57115"/>
              <a:gd name="adj2" fmla="val 163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気圧＝高度</a:t>
            </a:r>
          </a:p>
        </p:txBody>
      </p:sp>
      <p:sp>
        <p:nvSpPr>
          <p:cNvPr id="25" name="角丸四角形吹き出し 24"/>
          <p:cNvSpPr/>
          <p:nvPr/>
        </p:nvSpPr>
        <p:spPr>
          <a:xfrm>
            <a:off x="8020000" y="1628800"/>
            <a:ext cx="1092572" cy="648072"/>
          </a:xfrm>
          <a:prstGeom prst="wedgeRoundRectCallout">
            <a:avLst>
              <a:gd name="adj1" fmla="val -66358"/>
              <a:gd name="adj2" fmla="val 442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噴煙の</a:t>
            </a:r>
            <a:endParaRPr kumimoji="1" lang="en-US" altLang="ja-JP" dirty="0"/>
          </a:p>
          <a:p>
            <a:pPr algn="ctr"/>
            <a:r>
              <a:rPr lang="ja-JP" altLang="en-US" dirty="0"/>
              <a:t>高度範囲</a:t>
            </a:r>
            <a:endParaRPr kumimoji="1" lang="ja-JP" altLang="en-US" dirty="0"/>
          </a:p>
        </p:txBody>
      </p:sp>
      <p:sp>
        <p:nvSpPr>
          <p:cNvPr id="13" name="テキスト ボックス 12"/>
          <p:cNvSpPr txBox="1"/>
          <p:nvPr/>
        </p:nvSpPr>
        <p:spPr>
          <a:xfrm>
            <a:off x="4716016" y="0"/>
            <a:ext cx="4572085" cy="261610"/>
          </a:xfrm>
          <a:prstGeom prst="rect">
            <a:avLst/>
          </a:prstGeom>
          <a:noFill/>
        </p:spPr>
        <p:txBody>
          <a:bodyPr wrap="none" rtlCol="0">
            <a:spAutoFit/>
          </a:bodyPr>
          <a:lstStyle/>
          <a:p>
            <a:r>
              <a:rPr kumimoji="1" lang="ja-JP" altLang="en-US" sz="1100" dirty="0"/>
              <a:t>鹿児島地方気象台観測の高層気象　</a:t>
            </a:r>
            <a:r>
              <a:rPr kumimoji="1" lang="en-US" altLang="ja-JP" sz="1100" dirty="0"/>
              <a:t>--</a:t>
            </a:r>
            <a:r>
              <a:rPr kumimoji="1" lang="ja-JP" altLang="en-US" sz="1100" dirty="0"/>
              <a:t>エマグラム</a:t>
            </a:r>
            <a:r>
              <a:rPr kumimoji="1" lang="en-US" altLang="ja-JP" sz="1100" dirty="0"/>
              <a:t>Wyoming</a:t>
            </a:r>
            <a:r>
              <a:rPr kumimoji="1" lang="ja-JP" altLang="en-US" sz="1100" dirty="0"/>
              <a:t>大学サイトより</a:t>
            </a:r>
          </a:p>
        </p:txBody>
      </p:sp>
      <p:sp>
        <p:nvSpPr>
          <p:cNvPr id="2" name="スライド番号プレースホルダー 1">
            <a:extLst>
              <a:ext uri="{FF2B5EF4-FFF2-40B4-BE49-F238E27FC236}">
                <a16:creationId xmlns:a16="http://schemas.microsoft.com/office/drawing/2014/main" id="{A10E3739-3E45-4FD5-835C-0D430938434A}"/>
              </a:ext>
            </a:extLst>
          </p:cNvPr>
          <p:cNvSpPr>
            <a:spLocks noGrp="1"/>
          </p:cNvSpPr>
          <p:nvPr>
            <p:ph type="sldNum" sz="quarter" idx="12"/>
          </p:nvPr>
        </p:nvSpPr>
        <p:spPr/>
        <p:txBody>
          <a:bodyPr/>
          <a:lstStyle/>
          <a:p>
            <a:pPr>
              <a:defRPr/>
            </a:pPr>
            <a:fld id="{7C51155E-5EED-411C-AE07-636D3CBC65A7}" type="slidenum">
              <a:rPr lang="en-US" altLang="ja-JP" smtClean="0"/>
              <a:pPr>
                <a:defRPr/>
              </a:pPr>
              <a:t>6</a:t>
            </a:fld>
            <a:endParaRPr lang="en-US" altLang="ja-JP" dirty="0"/>
          </a:p>
        </p:txBody>
      </p:sp>
      <p:sp>
        <p:nvSpPr>
          <p:cNvPr id="26" name="正方形/長方形 25">
            <a:extLst>
              <a:ext uri="{FF2B5EF4-FFF2-40B4-BE49-F238E27FC236}">
                <a16:creationId xmlns:a16="http://schemas.microsoft.com/office/drawing/2014/main" id="{F3469CA2-8C37-49E5-9D6D-CDC451B1864B}"/>
              </a:ext>
            </a:extLst>
          </p:cNvPr>
          <p:cNvSpPr/>
          <p:nvPr/>
        </p:nvSpPr>
        <p:spPr>
          <a:xfrm>
            <a:off x="249271" y="2780928"/>
            <a:ext cx="4032448" cy="648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6360A8F-01D2-42E2-BEC8-B64E7F09FFAA}"/>
              </a:ext>
            </a:extLst>
          </p:cNvPr>
          <p:cNvSpPr/>
          <p:nvPr/>
        </p:nvSpPr>
        <p:spPr>
          <a:xfrm>
            <a:off x="242162" y="5168278"/>
            <a:ext cx="4032448" cy="1429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spTree>
    <p:extLst>
      <p:ext uri="{BB962C8B-B14F-4D97-AF65-F5344CB8AC3E}">
        <p14:creationId xmlns:p14="http://schemas.microsoft.com/office/powerpoint/2010/main" val="2522130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3" descr="2013092700_47827_stuv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292225"/>
            <a:ext cx="384016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3"/>
          <p:cNvSpPr txBox="1">
            <a:spLocks noChangeArrowheads="1"/>
          </p:cNvSpPr>
          <p:nvPr/>
        </p:nvSpPr>
        <p:spPr bwMode="auto">
          <a:xfrm>
            <a:off x="463550" y="5013325"/>
            <a:ext cx="423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a:t>2013/09/27</a:t>
            </a:r>
            <a:r>
              <a:rPr lang="ja-JP" altLang="en-US" sz="1800" dirty="0"/>
              <a:t>　</a:t>
            </a:r>
            <a:r>
              <a:rPr lang="en-US" altLang="ja-JP" sz="1800" dirty="0"/>
              <a:t>17</a:t>
            </a:r>
            <a:r>
              <a:rPr lang="ja-JP" altLang="en-US" sz="1800" dirty="0"/>
              <a:t>：</a:t>
            </a:r>
            <a:r>
              <a:rPr lang="en-US" altLang="ja-JP" sz="1800" dirty="0"/>
              <a:t>24↑</a:t>
            </a:r>
            <a:r>
              <a:rPr lang="ja-JP" altLang="en-US" sz="1800" dirty="0"/>
              <a:t>　火口縁上　</a:t>
            </a:r>
            <a:r>
              <a:rPr lang="en-US" altLang="ja-JP" sz="1800" dirty="0"/>
              <a:t>3000 m</a:t>
            </a:r>
          </a:p>
        </p:txBody>
      </p:sp>
      <p:sp>
        <p:nvSpPr>
          <p:cNvPr id="8" name="正方形/長方形 7"/>
          <p:cNvSpPr/>
          <p:nvPr/>
        </p:nvSpPr>
        <p:spPr>
          <a:xfrm>
            <a:off x="5148263" y="3213100"/>
            <a:ext cx="2952750"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矢印コネクタ 9"/>
          <p:cNvCxnSpPr/>
          <p:nvPr/>
        </p:nvCxnSpPr>
        <p:spPr>
          <a:xfrm flipH="1">
            <a:off x="7019925" y="2852738"/>
            <a:ext cx="215900" cy="215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0" name="テキスト ボックス 10"/>
          <p:cNvSpPr txBox="1">
            <a:spLocks noChangeArrowheads="1"/>
          </p:cNvSpPr>
          <p:nvPr/>
        </p:nvSpPr>
        <p:spPr bwMode="auto">
          <a:xfrm>
            <a:off x="7164388" y="256540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a:solidFill>
                  <a:srgbClr val="FF0000"/>
                </a:solidFill>
              </a:rPr>
              <a:t>気温</a:t>
            </a:r>
          </a:p>
        </p:txBody>
      </p:sp>
      <p:cxnSp>
        <p:nvCxnSpPr>
          <p:cNvPr id="13" name="直線矢印コネクタ 12"/>
          <p:cNvCxnSpPr/>
          <p:nvPr/>
        </p:nvCxnSpPr>
        <p:spPr>
          <a:xfrm>
            <a:off x="6372225" y="2924175"/>
            <a:ext cx="215900" cy="144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2" name="テキスト ボックス 13"/>
          <p:cNvSpPr txBox="1">
            <a:spLocks noChangeArrowheads="1"/>
          </p:cNvSpPr>
          <p:nvPr/>
        </p:nvSpPr>
        <p:spPr bwMode="auto">
          <a:xfrm>
            <a:off x="5292725" y="256540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1">
                <a:solidFill>
                  <a:srgbClr val="FF0000"/>
                </a:solidFill>
              </a:rPr>
              <a:t>露点温度</a:t>
            </a:r>
          </a:p>
        </p:txBody>
      </p:sp>
      <p:sp>
        <p:nvSpPr>
          <p:cNvPr id="8205" name="Text Box 6"/>
          <p:cNvSpPr txBox="1">
            <a:spLocks noChangeArrowheads="1"/>
          </p:cNvSpPr>
          <p:nvPr/>
        </p:nvSpPr>
        <p:spPr bwMode="auto">
          <a:xfrm>
            <a:off x="107504" y="260648"/>
            <a:ext cx="682270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a:t>・</a:t>
            </a:r>
            <a:r>
              <a:rPr lang="en-US" altLang="ja-JP" dirty="0"/>
              <a:t>2000</a:t>
            </a:r>
            <a:r>
              <a:rPr lang="ja-JP" altLang="en-US" dirty="0" err="1"/>
              <a:t>ｍ</a:t>
            </a:r>
            <a:r>
              <a:rPr lang="ja-JP" altLang="en-US" dirty="0"/>
              <a:t>付近に雲</a:t>
            </a:r>
            <a:r>
              <a:rPr lang="en-US" altLang="ja-JP" dirty="0"/>
              <a:t>+</a:t>
            </a:r>
            <a:r>
              <a:rPr lang="ja-JP" altLang="en-US" dirty="0"/>
              <a:t>噴火に伴う雲がみられる例</a:t>
            </a:r>
            <a:endParaRPr lang="en-US" altLang="ja-JP" dirty="0"/>
          </a:p>
          <a:p>
            <a:pPr eaLnBrk="1" hangingPunct="1"/>
            <a:r>
              <a:rPr lang="ja-JP" altLang="en-US" sz="1400" dirty="0"/>
              <a:t>（高度</a:t>
            </a:r>
            <a:r>
              <a:rPr lang="en-US" altLang="ja-JP" sz="1400" dirty="0"/>
              <a:t>2000m</a:t>
            </a:r>
            <a:r>
              <a:rPr lang="ja-JP" altLang="en-US" sz="1400" dirty="0"/>
              <a:t>付近より上空では気温と露点温度の差が急に大きくなるため雲ができない）</a:t>
            </a:r>
          </a:p>
        </p:txBody>
      </p:sp>
      <p:sp>
        <p:nvSpPr>
          <p:cNvPr id="14" name="Rectangle 5"/>
          <p:cNvSpPr>
            <a:spLocks noChangeArrowheads="1"/>
          </p:cNvSpPr>
          <p:nvPr/>
        </p:nvSpPr>
        <p:spPr bwMode="auto">
          <a:xfrm>
            <a:off x="1978571" y="5914826"/>
            <a:ext cx="71654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r" eaLnBrk="1" hangingPunct="1"/>
            <a:r>
              <a:rPr lang="ja-JP" altLang="en-US" sz="2000" dirty="0"/>
              <a:t>顕著な桜島噴火　映像アーカイブ</a:t>
            </a:r>
          </a:p>
          <a:p>
            <a:pPr algn="r" eaLnBrk="1" hangingPunct="1"/>
            <a:r>
              <a:rPr lang="en-US" altLang="ja-JP" sz="2000" dirty="0">
                <a:solidFill>
                  <a:srgbClr val="0000FF"/>
                </a:solidFill>
              </a:rPr>
              <a:t>http://es.educ.kumamoto-u.ac.jp/volc/sakushowa/notable/</a:t>
            </a:r>
          </a:p>
          <a:p>
            <a:pPr algn="r" eaLnBrk="1" hangingPunct="1"/>
            <a:r>
              <a:rPr lang="en-US" altLang="ja-JP" sz="1400" dirty="0"/>
              <a:t>2006</a:t>
            </a:r>
            <a:r>
              <a:rPr lang="ja-JP" altLang="en-US" sz="1400" dirty="0"/>
              <a:t>年以降に観測された，火口縁上</a:t>
            </a:r>
            <a:r>
              <a:rPr lang="en-US" altLang="ja-JP" sz="1400" dirty="0"/>
              <a:t>3000m</a:t>
            </a:r>
            <a:r>
              <a:rPr lang="ja-JP" altLang="en-US" sz="1400" dirty="0"/>
              <a:t>を超える桜島噴煙動画（日中のみ）</a:t>
            </a:r>
            <a:endParaRPr lang="en-US" altLang="ja-JP" sz="1400" dirty="0"/>
          </a:p>
        </p:txBody>
      </p:sp>
      <p:pic>
        <p:nvPicPr>
          <p:cNvPr id="2" name="k201309271724_3000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746" y="1164621"/>
            <a:ext cx="4876800" cy="3657600"/>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20460"/>
            <a:ext cx="899160" cy="637540"/>
          </a:xfrm>
          <a:prstGeom prst="rect">
            <a:avLst/>
          </a:prstGeom>
        </p:spPr>
      </p:pic>
      <p:sp>
        <p:nvSpPr>
          <p:cNvPr id="16" name="テキスト ボックス 15">
            <a:extLst>
              <a:ext uri="{FF2B5EF4-FFF2-40B4-BE49-F238E27FC236}">
                <a16:creationId xmlns:a16="http://schemas.microsoft.com/office/drawing/2014/main" id="{6E79935E-729A-46A6-BF3B-FADA96D84B79}"/>
              </a:ext>
            </a:extLst>
          </p:cNvPr>
          <p:cNvSpPr txBox="1"/>
          <p:nvPr/>
        </p:nvSpPr>
        <p:spPr>
          <a:xfrm>
            <a:off x="-83119" y="40024"/>
            <a:ext cx="1119217" cy="338554"/>
          </a:xfrm>
          <a:prstGeom prst="rect">
            <a:avLst/>
          </a:prstGeom>
          <a:noFill/>
        </p:spPr>
        <p:txBody>
          <a:bodyPr wrap="none" rtlCol="0">
            <a:spAutoFit/>
          </a:bodyPr>
          <a:lstStyle/>
          <a:p>
            <a:r>
              <a:rPr kumimoji="1" lang="ja-JP" altLang="en-US" dirty="0"/>
              <a:t>＜教材</a:t>
            </a:r>
            <a:r>
              <a:rPr kumimoji="1" lang="en-US" altLang="ja-JP" dirty="0"/>
              <a:t>3</a:t>
            </a:r>
            <a:r>
              <a:rPr kumimoji="1" lang="ja-JP" altLang="en-US" dirty="0"/>
              <a:t>＞</a:t>
            </a:r>
          </a:p>
        </p:txBody>
      </p:sp>
      <p:sp>
        <p:nvSpPr>
          <p:cNvPr id="3" name="スライド番号プレースホルダー 2">
            <a:extLst>
              <a:ext uri="{FF2B5EF4-FFF2-40B4-BE49-F238E27FC236}">
                <a16:creationId xmlns:a16="http://schemas.microsoft.com/office/drawing/2014/main" id="{4020D09B-D3BE-44C1-AD8F-66884822B6B8}"/>
              </a:ext>
            </a:extLst>
          </p:cNvPr>
          <p:cNvSpPr>
            <a:spLocks noGrp="1"/>
          </p:cNvSpPr>
          <p:nvPr>
            <p:ph type="sldNum" sz="quarter" idx="12"/>
          </p:nvPr>
        </p:nvSpPr>
        <p:spPr/>
        <p:txBody>
          <a:bodyPr/>
          <a:lstStyle/>
          <a:p>
            <a:pPr>
              <a:defRPr/>
            </a:pPr>
            <a:fld id="{7C51155E-5EED-411C-AE07-636D3CBC65A7}" type="slidenum">
              <a:rPr lang="en-US" altLang="ja-JP" smtClean="0"/>
              <a:pPr>
                <a:defRPr/>
              </a:pPr>
              <a:t>7</a:t>
            </a:fld>
            <a:endParaRPr lang="en-US" altLang="ja-JP" dirty="0"/>
          </a:p>
        </p:txBody>
      </p:sp>
      <p:sp>
        <p:nvSpPr>
          <p:cNvPr id="17" name="正方形/長方形 16">
            <a:extLst>
              <a:ext uri="{FF2B5EF4-FFF2-40B4-BE49-F238E27FC236}">
                <a16:creationId xmlns:a16="http://schemas.microsoft.com/office/drawing/2014/main" id="{DDD35C88-D318-4F50-86BC-1D2A8B9B0E40}"/>
              </a:ext>
            </a:extLst>
          </p:cNvPr>
          <p:cNvSpPr/>
          <p:nvPr/>
        </p:nvSpPr>
        <p:spPr>
          <a:xfrm>
            <a:off x="239194" y="4170572"/>
            <a:ext cx="4849352" cy="482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8736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TotalTime>
  <Words>297</Words>
  <Application>Microsoft Office PowerPoint</Application>
  <PresentationFormat>画面に合わせる (4:3)</PresentationFormat>
  <Paragraphs>53</Paragraphs>
  <Slides>7</Slides>
  <Notes>1</Notes>
  <HiddenSlides>0</HiddenSlides>
  <MMClips>9</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ＭＳ Ｐゴシック</vt:lpstr>
      <vt:lpstr>ＭＳ Ｐ明朝</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iino</dc:creator>
  <cp:lastModifiedBy>iino@educ.kumamoto-u.ac.jp</cp:lastModifiedBy>
  <cp:revision>7</cp:revision>
  <cp:lastPrinted>2023-09-07T04:52:16Z</cp:lastPrinted>
  <dcterms:created xsi:type="dcterms:W3CDTF">2009-07-16T05:15:20Z</dcterms:created>
  <dcterms:modified xsi:type="dcterms:W3CDTF">2023-09-07T07:47:22Z</dcterms:modified>
</cp:coreProperties>
</file>